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6" r:id="rId9"/>
    <p:sldId id="284" r:id="rId10"/>
    <p:sldId id="285" r:id="rId11"/>
    <p:sldId id="287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90" r:id="rId20"/>
    <p:sldId id="277" r:id="rId21"/>
    <p:sldId id="279" r:id="rId22"/>
    <p:sldId id="280" r:id="rId23"/>
    <p:sldId id="278" r:id="rId24"/>
    <p:sldId id="281" r:id="rId25"/>
    <p:sldId id="282" r:id="rId26"/>
    <p:sldId id="289" r:id="rId27"/>
    <p:sldId id="288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8" autoAdjust="0"/>
    <p:restoredTop sz="94660"/>
  </p:normalViewPr>
  <p:slideViewPr>
    <p:cSldViewPr snapToGrid="0">
      <p:cViewPr>
        <p:scale>
          <a:sx n="140" d="100"/>
          <a:sy n="140" d="100"/>
        </p:scale>
        <p:origin x="1146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56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7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14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99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14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33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4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7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2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1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8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528FA-D932-436C-9118-ED8C2BE23AB2}" type="datetimeFigureOut">
              <a:rPr lang="es-ES" smtClean="0"/>
              <a:t>22/06/2019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66255" y="1089780"/>
            <a:ext cx="723702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Haciendo Data Science a League of Legends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6184900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Jorge de Andrés González</a:t>
            </a:r>
            <a:endParaRPr lang="es-ES" b="1" dirty="0"/>
          </a:p>
        </p:txBody>
      </p:sp>
      <p:pic>
        <p:nvPicPr>
          <p:cNvPr id="1026" name="Picture 2" descr="https://images-ext-1.discordapp.net/external/waRbigDRuIUBzc6N8u_lcZL6BnYTAD4pSSqzoZDFjnc/https/www.upsa.es/img/escudo_mobi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6"/>
          <a:stretch/>
        </p:blipFill>
        <p:spPr bwMode="auto">
          <a:xfrm>
            <a:off x="5316512" y="3701026"/>
            <a:ext cx="1343502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telefÃ³nica i+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" b="8047"/>
          <a:stretch/>
        </p:blipFill>
        <p:spPr bwMode="auto">
          <a:xfrm>
            <a:off x="7311215" y="3811266"/>
            <a:ext cx="2476500" cy="15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39" y="2276962"/>
            <a:ext cx="6055565" cy="24222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372641" y="1188914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</a:t>
            </a:r>
            <a:r>
              <a:rPr lang="es-ES" dirty="0" smtClean="0"/>
              <a:t>resultados obtenidos son…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3234519" y="1961822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Dragones &amp; </a:t>
            </a:r>
            <a:r>
              <a:rPr lang="es-ES" b="1" dirty="0" err="1" smtClean="0"/>
              <a:t>Winrate</a:t>
            </a:r>
            <a:r>
              <a:rPr lang="es-ES" b="1" dirty="0" smtClean="0"/>
              <a:t> T1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34" y="4435774"/>
            <a:ext cx="6055566" cy="24222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288377" y="3987694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Dragones &amp; </a:t>
            </a:r>
            <a:r>
              <a:rPr lang="es-ES" b="1" dirty="0" err="1" smtClean="0"/>
              <a:t>Winrate</a:t>
            </a:r>
            <a:r>
              <a:rPr lang="es-ES" b="1" dirty="0" smtClean="0"/>
              <a:t> T2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5600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372641" y="1188914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</a:t>
            </a:r>
            <a:r>
              <a:rPr lang="es-ES" dirty="0" smtClean="0"/>
              <a:t>resultados obtenidos son…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11630" r="9860" b="8791"/>
          <a:stretch/>
        </p:blipFill>
        <p:spPr>
          <a:xfrm>
            <a:off x="1372641" y="2599898"/>
            <a:ext cx="7083188" cy="2845559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617697" y="2230566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Curvas de </a:t>
            </a:r>
            <a:r>
              <a:rPr lang="es-ES" b="1" dirty="0" err="1" smtClean="0"/>
              <a:t>Andrews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50" y="2357033"/>
            <a:ext cx="3235492" cy="322490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434806" y="5642755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Caras de </a:t>
            </a:r>
            <a:r>
              <a:rPr lang="es-ES" b="1" dirty="0" err="1" smtClean="0"/>
              <a:t>Chernoff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6799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3427" y="175259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23425" y="4057272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823425" y="5180088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823425" y="2931678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76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1479" y="2311899"/>
            <a:ext cx="4583430" cy="632398"/>
          </a:xfrm>
        </p:spPr>
        <p:txBody>
          <a:bodyPr>
            <a:normAutofit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244727" y="1494777"/>
            <a:ext cx="4129939" cy="26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27" y="42536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224334" y="4753996"/>
            <a:ext cx="3699990" cy="63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Overfitting / </a:t>
            </a:r>
            <a:r>
              <a:rPr lang="es-ES" dirty="0" smtClean="0"/>
              <a:t>Underfitting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611479" y="3207243"/>
            <a:ext cx="4583430" cy="164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0" indent="0">
              <a:buFont typeface="Arial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648" y="-48445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0060" y="1775763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620060" y="2871914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620060" y="3968066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620060" y="5167816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54" y="2205264"/>
            <a:ext cx="3273068" cy="3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26372" y="2361696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99160" y="3890238"/>
            <a:ext cx="5098158" cy="214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</a:p>
          <a:p>
            <a:r>
              <a:rPr lang="es-ES" dirty="0" smtClean="0"/>
              <a:t>Algoritmos de </a:t>
            </a:r>
            <a:r>
              <a:rPr lang="es-ES" dirty="0" err="1" smtClean="0"/>
              <a:t>Boosting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665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56650" y="1810885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56650" y="2544626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56650" y="3694944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56649" y="4528098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07" y="2110434"/>
            <a:ext cx="4504297" cy="2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44538" y="2227462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18" y="2227462"/>
            <a:ext cx="3947868" cy="2933827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944538" y="3482238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7" y="1752599"/>
            <a:ext cx="5693027" cy="466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de </a:t>
            </a:r>
            <a:r>
              <a:rPr lang="es-ES" b="1" dirty="0" err="1" smtClean="0"/>
              <a:t>Boosting</a:t>
            </a:r>
            <a:endParaRPr lang="es-ES" b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Conjunto de “</a:t>
            </a:r>
            <a:r>
              <a:rPr lang="es-ES" dirty="0" err="1" smtClean="0"/>
              <a:t>weak</a:t>
            </a:r>
            <a:r>
              <a:rPr lang="es-ES" dirty="0" smtClean="0"/>
              <a:t> </a:t>
            </a:r>
            <a:r>
              <a:rPr lang="es-ES" dirty="0" err="1" smtClean="0"/>
              <a:t>learners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Normalmente aplicados a </a:t>
            </a:r>
            <a:r>
              <a:rPr lang="es-ES" dirty="0" err="1" smtClean="0"/>
              <a:t>tree</a:t>
            </a:r>
            <a:endParaRPr lang="es-ES" dirty="0" smtClean="0"/>
          </a:p>
          <a:p>
            <a:r>
              <a:rPr lang="es-ES" dirty="0" smtClean="0"/>
              <a:t>Más comunes:</a:t>
            </a:r>
          </a:p>
          <a:p>
            <a:pPr lvl="1"/>
            <a:r>
              <a:rPr lang="es-ES" dirty="0" err="1" smtClean="0"/>
              <a:t>Adaboost</a:t>
            </a:r>
            <a:r>
              <a:rPr lang="es-ES" dirty="0" smtClean="0"/>
              <a:t> (binaria)</a:t>
            </a:r>
          </a:p>
          <a:p>
            <a:pPr lvl="1"/>
            <a:r>
              <a:rPr lang="es-ES" dirty="0" err="1" smtClean="0"/>
              <a:t>Gradient</a:t>
            </a:r>
            <a:r>
              <a:rPr lang="es-ES" dirty="0" smtClean="0"/>
              <a:t> </a:t>
            </a:r>
            <a:r>
              <a:rPr lang="es-ES" dirty="0" err="1" smtClean="0"/>
              <a:t>Boost</a:t>
            </a:r>
            <a:endParaRPr lang="es-ES" dirty="0"/>
          </a:p>
        </p:txBody>
      </p:sp>
      <p:pic>
        <p:nvPicPr>
          <p:cNvPr id="6146" name="Picture 2" descr="Image result for boosting algorith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01" y="2108579"/>
            <a:ext cx="3473355" cy="34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6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League of Legends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07" y="1806905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4" y="3372845"/>
            <a:ext cx="10018713" cy="140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Objetivos Intermedios</a:t>
            </a:r>
          </a:p>
          <a:p>
            <a:pPr lvl="1"/>
            <a:r>
              <a:rPr lang="es-ES" dirty="0" smtClean="0"/>
              <a:t>Torres</a:t>
            </a:r>
          </a:p>
          <a:p>
            <a:pPr lvl="1"/>
            <a:r>
              <a:rPr lang="es-ES" dirty="0" smtClean="0"/>
              <a:t>Inhibidores</a:t>
            </a:r>
            <a:endParaRPr lang="es-ES" dirty="0" smtClean="0"/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5" y="2672091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 Final: Nexo</a:t>
            </a:r>
            <a:endParaRPr lang="es-ES" dirty="0" smtClean="0"/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84304" y="4776392"/>
            <a:ext cx="10018713" cy="164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Objetivos Opcionales</a:t>
            </a:r>
          </a:p>
          <a:p>
            <a:pPr lvl="1"/>
            <a:r>
              <a:rPr lang="es-ES" dirty="0" smtClean="0"/>
              <a:t>Dragones</a:t>
            </a:r>
          </a:p>
          <a:p>
            <a:pPr lvl="1"/>
            <a:r>
              <a:rPr lang="es-ES" dirty="0" smtClean="0"/>
              <a:t>Barones</a:t>
            </a:r>
          </a:p>
          <a:p>
            <a:pPr lvl="1"/>
            <a:r>
              <a:rPr lang="es-ES" dirty="0" smtClean="0"/>
              <a:t>Heraldo</a:t>
            </a:r>
            <a:endParaRPr lang="es-ES" dirty="0" smtClean="0"/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2050" name="Picture 2" descr="Image result for league of legends 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006" y="2952750"/>
            <a:ext cx="3584121" cy="25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 derecha 6"/>
          <p:cNvSpPr/>
          <p:nvPr/>
        </p:nvSpPr>
        <p:spPr>
          <a:xfrm>
            <a:off x="4710751" y="2589900"/>
            <a:ext cx="736979" cy="323592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4710750" y="3582611"/>
            <a:ext cx="736979" cy="3235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4747142" y="4074618"/>
            <a:ext cx="736979" cy="323592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Algunos datos 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941254" y="4200586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Semi-Supervisados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65261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243214" y="4161478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No 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6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588263" y="2052291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8" y="1328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44798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733720" y="4373425"/>
            <a:ext cx="3323859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Aprendizaje por Refuerzo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49931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53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</a:t>
            </a:r>
            <a:endParaRPr lang="es-ES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84" y="2415493"/>
            <a:ext cx="6087325" cy="3229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15" y="2415493"/>
            <a:ext cx="3493732" cy="31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21146" y="31610"/>
            <a:ext cx="10018713" cy="1752599"/>
          </a:xfrm>
        </p:spPr>
        <p:txBody>
          <a:bodyPr/>
          <a:lstStyle/>
          <a:p>
            <a:r>
              <a:rPr lang="es-ES" b="1" dirty="0" smtClean="0"/>
              <a:t>También en este trabajo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9027" y="2400867"/>
            <a:ext cx="10018713" cy="3124201"/>
          </a:xfrm>
        </p:spPr>
        <p:txBody>
          <a:bodyPr/>
          <a:lstStyle/>
          <a:p>
            <a:r>
              <a:rPr lang="es-ES" dirty="0"/>
              <a:t>Creación de </a:t>
            </a:r>
            <a:r>
              <a:rPr lang="es-ES" b="1" dirty="0"/>
              <a:t>API </a:t>
            </a:r>
            <a:r>
              <a:rPr lang="es-ES" b="1" dirty="0" err="1"/>
              <a:t>Rest</a:t>
            </a:r>
            <a:r>
              <a:rPr lang="es-ES" b="1" dirty="0"/>
              <a:t> </a:t>
            </a:r>
            <a:r>
              <a:rPr lang="es-ES" dirty="0"/>
              <a:t>con NodeJS </a:t>
            </a:r>
            <a:r>
              <a:rPr lang="es-ES" dirty="0" smtClean="0"/>
              <a:t>y Express</a:t>
            </a:r>
          </a:p>
          <a:p>
            <a:r>
              <a:rPr lang="es-ES" dirty="0" smtClean="0"/>
              <a:t>Creación de </a:t>
            </a:r>
            <a:r>
              <a:rPr lang="es-ES" b="1" dirty="0" smtClean="0"/>
              <a:t>Base de Datos </a:t>
            </a:r>
            <a:r>
              <a:rPr lang="es-ES" b="1" dirty="0" err="1" smtClean="0"/>
              <a:t>NoSQL</a:t>
            </a:r>
            <a:r>
              <a:rPr lang="es-ES" b="1" dirty="0" smtClean="0"/>
              <a:t> </a:t>
            </a:r>
            <a:r>
              <a:rPr lang="es-ES" dirty="0" smtClean="0"/>
              <a:t>MongoDB</a:t>
            </a:r>
          </a:p>
          <a:p>
            <a:r>
              <a:rPr lang="es-ES" dirty="0" smtClean="0"/>
              <a:t>Conexión del sistema a </a:t>
            </a:r>
            <a:r>
              <a:rPr lang="es-ES" b="1" dirty="0" err="1" smtClean="0"/>
              <a:t>Python</a:t>
            </a:r>
            <a:endParaRPr lang="es-ES" b="1" dirty="0" smtClean="0"/>
          </a:p>
          <a:p>
            <a:endParaRPr lang="es-ES" dirty="0"/>
          </a:p>
          <a:p>
            <a:r>
              <a:rPr lang="es-ES" dirty="0" smtClean="0"/>
              <a:t>Lenguajes de Programación usados</a:t>
            </a:r>
            <a:r>
              <a:rPr lang="es-ES" b="1" dirty="0" smtClean="0"/>
              <a:t>: Python3 y R</a:t>
            </a:r>
            <a:endParaRPr lang="es-ES" b="1" dirty="0"/>
          </a:p>
          <a:p>
            <a:endParaRPr lang="es-ES" dirty="0"/>
          </a:p>
        </p:txBody>
      </p:sp>
      <p:pic>
        <p:nvPicPr>
          <p:cNvPr id="4098" name="Picture 2" descr="Image result for nodej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680" y="1288544"/>
            <a:ext cx="2205489" cy="135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ongo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16" y="2600780"/>
            <a:ext cx="2603247" cy="7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ytho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39" y="325625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67" y="5084958"/>
            <a:ext cx="1487544" cy="1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0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279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Metodología de Trabajo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52797" y="2416791"/>
            <a:ext cx="6151615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Uso de </a:t>
            </a:r>
            <a:r>
              <a:rPr lang="es-ES" b="1" dirty="0" smtClean="0"/>
              <a:t>GitHub </a:t>
            </a:r>
            <a:r>
              <a:rPr lang="es-ES" b="1" dirty="0" err="1" smtClean="0"/>
              <a:t>Boards</a:t>
            </a:r>
            <a:r>
              <a:rPr lang="es-ES" b="1" dirty="0" smtClean="0"/>
              <a:t> </a:t>
            </a:r>
            <a:r>
              <a:rPr lang="es-ES" dirty="0" smtClean="0"/>
              <a:t>para control del proyecto (Tabla Kanban)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Uso de </a:t>
            </a:r>
            <a:r>
              <a:rPr lang="es-ES" b="1" dirty="0" smtClean="0"/>
              <a:t>GitHub</a:t>
            </a:r>
            <a:r>
              <a:rPr lang="es-ES" dirty="0" smtClean="0"/>
              <a:t> para control de versiones (VCS)</a:t>
            </a:r>
          </a:p>
        </p:txBody>
      </p:sp>
      <p:pic>
        <p:nvPicPr>
          <p:cNvPr id="5122" name="Picture 2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46" y="4217727"/>
            <a:ext cx="2150896" cy="21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ithub 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412" y="1806550"/>
            <a:ext cx="3692161" cy="2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3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58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9305" y="2085660"/>
            <a:ext cx="9028808" cy="3124201"/>
          </a:xfrm>
        </p:spPr>
        <p:txBody>
          <a:bodyPr>
            <a:normAutofit/>
          </a:bodyPr>
          <a:lstStyle/>
          <a:p>
            <a:r>
              <a:rPr lang="es-ES" b="1" dirty="0" smtClean="0"/>
              <a:t>Es posible obtener las partidas</a:t>
            </a:r>
            <a:endParaRPr lang="es-ES" b="1" dirty="0" smtClean="0"/>
          </a:p>
          <a:p>
            <a:pPr lvl="1"/>
            <a:r>
              <a:rPr lang="es-ES" dirty="0" smtClean="0"/>
              <a:t>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lvl="1"/>
            <a:r>
              <a:rPr lang="es-ES" dirty="0" smtClean="0"/>
              <a:t>Los datos son ciertamente predictivos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b="1" dirty="0" smtClean="0"/>
              <a:t>Deep Learning </a:t>
            </a:r>
            <a:r>
              <a:rPr lang="es-ES" dirty="0" smtClean="0"/>
              <a:t>multicapa = Buen trabajo</a:t>
            </a:r>
            <a:endParaRPr lang="es-ES" b="1" dirty="0" smtClean="0"/>
          </a:p>
          <a:p>
            <a:r>
              <a:rPr lang="es-ES" b="1" dirty="0" smtClean="0"/>
              <a:t>Más</a:t>
            </a:r>
            <a:r>
              <a:rPr lang="es-ES" b="1" dirty="0" smtClean="0"/>
              <a:t> observaciones y balanceadas: </a:t>
            </a:r>
            <a:r>
              <a:rPr lang="es-ES" dirty="0" smtClean="0"/>
              <a:t>El resultado tiende a ser mejor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81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League of Legends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248" y="2853518"/>
            <a:ext cx="10018713" cy="704851"/>
          </a:xfrm>
        </p:spPr>
        <p:txBody>
          <a:bodyPr/>
          <a:lstStyle/>
          <a:p>
            <a:r>
              <a:rPr lang="es-ES" dirty="0" smtClean="0"/>
              <a:t>Variables 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09247" y="3558369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Dos equipos de 5 jugadores</a:t>
            </a:r>
            <a:endParaRPr lang="es-ES" dirty="0" smtClean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409247" y="426322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Campeones, </a:t>
            </a:r>
            <a:r>
              <a:rPr lang="es-ES" dirty="0" err="1" smtClean="0"/>
              <a:t>spells</a:t>
            </a:r>
            <a:r>
              <a:rPr lang="es-ES" dirty="0" smtClean="0"/>
              <a:t>…</a:t>
            </a:r>
            <a:endParaRPr lang="es-ES" dirty="0" smtClean="0"/>
          </a:p>
        </p:txBody>
      </p:sp>
      <p:pic>
        <p:nvPicPr>
          <p:cNvPr id="3074" name="Picture 2" descr="Image result for league of legends cham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67" y="2300784"/>
            <a:ext cx="4629145" cy="33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09246" y="2196292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Partidas </a:t>
            </a:r>
            <a:r>
              <a:rPr lang="es-ES" dirty="0" err="1" smtClean="0"/>
              <a:t>Ranked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2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14" y="9099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4" y="1609298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datos </a:t>
            </a:r>
          </a:p>
          <a:p>
            <a:pPr lvl="1"/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4" y="3153769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3281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42199" y="1487810"/>
            <a:ext cx="4853931" cy="4666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14" y="1487811"/>
            <a:ext cx="4677969" cy="4662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5701" y="2000880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75" y="2342614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611478" y="1483772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</a:t>
            </a:r>
            <a:r>
              <a:rPr lang="es-ES" dirty="0" smtClean="0"/>
              <a:t>resultados obtenidos son…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06"/>
          <a:stretch/>
        </p:blipFill>
        <p:spPr>
          <a:xfrm>
            <a:off x="2363337" y="2812281"/>
            <a:ext cx="2985688" cy="299293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758081" y="2442949"/>
            <a:ext cx="219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WordCloud</a:t>
            </a:r>
            <a:r>
              <a:rPr lang="es-ES" b="1" dirty="0" smtClean="0"/>
              <a:t> </a:t>
            </a:r>
            <a:r>
              <a:rPr lang="es-ES" b="1" dirty="0" err="1" smtClean="0"/>
              <a:t>Picks</a:t>
            </a:r>
            <a:endParaRPr lang="es-ES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603" y="2812281"/>
            <a:ext cx="2990635" cy="299293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8840479" y="2349615"/>
            <a:ext cx="219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WordCloud</a:t>
            </a:r>
            <a:r>
              <a:rPr lang="es-ES" b="1" dirty="0" smtClean="0"/>
              <a:t> </a:t>
            </a:r>
            <a:r>
              <a:rPr lang="es-ES" b="1" dirty="0" err="1" smtClean="0"/>
              <a:t>Bans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365817" y="1452329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</a:t>
            </a:r>
            <a:r>
              <a:rPr lang="es-ES" dirty="0" smtClean="0"/>
              <a:t>resultados obtenidos son…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45" y="2777319"/>
            <a:ext cx="4995081" cy="33300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72" y="2777319"/>
            <a:ext cx="4995082" cy="33300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630304" y="2407987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Torres T1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914262" y="2343707"/>
            <a:ext cx="25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Torres T2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7807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1364</TotalTime>
  <Words>513</Words>
  <Application>Microsoft Office PowerPoint</Application>
  <PresentationFormat>Panorámica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Arial</vt:lpstr>
      <vt:lpstr>Corbel</vt:lpstr>
      <vt:lpstr>Parallax</vt:lpstr>
      <vt:lpstr>Presentación de PowerPoint</vt:lpstr>
      <vt:lpstr>League of Legends</vt:lpstr>
      <vt:lpstr>League of Legends</vt:lpstr>
      <vt:lpstr>Data Science</vt:lpstr>
      <vt:lpstr>Preparación de los Datos</vt:lpstr>
      <vt:lpstr>Presentación de PowerPoint</vt:lpstr>
      <vt:lpstr>Exploración de los Datos</vt:lpstr>
      <vt:lpstr>Exploración en este Proyecto</vt:lpstr>
      <vt:lpstr>Exploración en este Proyecto</vt:lpstr>
      <vt:lpstr>Exploración en este Proyecto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SVM</vt:lpstr>
      <vt:lpstr>Árboles de Decisión (Random Forest)</vt:lpstr>
      <vt:lpstr>Algoritmos de Boosting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</vt:lpstr>
      <vt:lpstr>También en este trabajo</vt:lpstr>
      <vt:lpstr>Metodología de Trabajo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81</cp:revision>
  <dcterms:created xsi:type="dcterms:W3CDTF">2019-05-19T17:33:34Z</dcterms:created>
  <dcterms:modified xsi:type="dcterms:W3CDTF">2019-06-22T21:35:33Z</dcterms:modified>
</cp:coreProperties>
</file>